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77" r:id="rId2"/>
    <p:sldId id="378" r:id="rId3"/>
    <p:sldId id="379" r:id="rId4"/>
    <p:sldId id="266" r:id="rId5"/>
    <p:sldId id="268" r:id="rId6"/>
    <p:sldId id="269" r:id="rId7"/>
    <p:sldId id="270" r:id="rId8"/>
    <p:sldId id="280" r:id="rId9"/>
    <p:sldId id="380" r:id="rId10"/>
    <p:sldId id="274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80" autoAdjust="0"/>
  </p:normalViewPr>
  <p:slideViewPr>
    <p:cSldViewPr showGuides="1">
      <p:cViewPr varScale="1">
        <p:scale>
          <a:sx n="85" d="100"/>
          <a:sy n="85" d="100"/>
        </p:scale>
        <p:origin x="590" y="53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5/19/2024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5/19/2024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6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16244-A608-4BAB-9F91-1FF3406267B8}" type="datetime1">
              <a:rPr lang="en-US" smtClean="0"/>
              <a:t>5/19/2024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56395-B30B-46EC-8DA9-0A1DD25477D2}" type="datetime1">
              <a:rPr lang="en-US" smtClean="0"/>
              <a:t>5/19/2024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1C9F-20D5-4340-B7A2-52D9FF83B328}" type="datetime1">
              <a:rPr lang="en-US" smtClean="0"/>
              <a:t>5/19/2024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E9D22-32B1-49CF-BAA7-ECDE8069A88D}" type="datetime1">
              <a:rPr lang="en-US" smtClean="0"/>
              <a:t>5/19/2024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47102-2A81-467A-83CC-534A55EBDB97}" type="datetime1">
              <a:rPr lang="en-US" smtClean="0"/>
              <a:t>5/19/2024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BF42D-B4A8-4F67-9210-A9F44D7FABE7}" type="datetime1">
              <a:rPr lang="en-US" smtClean="0"/>
              <a:t>5/19/2024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F57A-E28C-4BD5-9B19-D9476C1AAE63}" type="datetime1">
              <a:rPr lang="en-US" smtClean="0"/>
              <a:t>5/19/2024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36769-8FEE-4ECD-96D5-20C3466D2D2F}" type="datetime1">
              <a:rPr lang="en-US" smtClean="0"/>
              <a:t>5/19/2024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4FE12-0A9F-43E0-A52F-09A0C54B9636}" type="datetime1">
              <a:rPr lang="en-US" smtClean="0"/>
              <a:t>5/19/2024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7A777FE5-1C24-40B9-A9CC-F8127063F2B9}" type="datetime1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50D195-F6A1-4CA3-A3E2-A714203B3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" y="8457"/>
            <a:ext cx="12176966" cy="68495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81290-EC70-4A96-BEB1-EEAB52AB1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4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DDF022-4C00-4842-AAA9-6CE1ECF9C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4E67C1-AB4E-4FDB-975D-DFC9DAB9CB71}"/>
              </a:ext>
            </a:extLst>
          </p:cNvPr>
          <p:cNvSpPr txBox="1">
            <a:spLocks/>
          </p:cNvSpPr>
          <p:nvPr/>
        </p:nvSpPr>
        <p:spPr>
          <a:xfrm>
            <a:off x="276239" y="1143000"/>
            <a:ext cx="3810000" cy="1117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System Design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60F122-D448-442F-8A80-3202249CD04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76200"/>
            <a:ext cx="8153400" cy="67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DB797E-61BC-4870-9452-A62C5981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0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3429000"/>
            <a:ext cx="3351927" cy="1117600"/>
          </a:xfrm>
        </p:spPr>
        <p:txBody>
          <a:bodyPr>
            <a:normAutofit/>
          </a:bodyPr>
          <a:lstStyle/>
          <a:p>
            <a:r>
              <a:rPr lang="en-US" sz="2400" dirty="0"/>
              <a:t>Architecture 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DDF022-4C00-4842-AAA9-6CE1ECF9C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5BCAEE-3EEF-40A1-9CF8-F11E71A25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4E67C1-AB4E-4FDB-975D-DFC9DAB9CB71}"/>
              </a:ext>
            </a:extLst>
          </p:cNvPr>
          <p:cNvSpPr txBox="1">
            <a:spLocks/>
          </p:cNvSpPr>
          <p:nvPr/>
        </p:nvSpPr>
        <p:spPr>
          <a:xfrm>
            <a:off x="227012" y="990600"/>
            <a:ext cx="3351927" cy="1117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System Design</a:t>
            </a:r>
            <a:endParaRPr lang="en-US" sz="3600" dirty="0"/>
          </a:p>
        </p:txBody>
      </p:sp>
      <p:pic>
        <p:nvPicPr>
          <p:cNvPr id="8" name="Image 19">
            <a:extLst>
              <a:ext uri="{FF2B5EF4-FFF2-40B4-BE49-F238E27FC236}">
                <a16:creationId xmlns:a16="http://schemas.microsoft.com/office/drawing/2014/main" id="{24FECCAD-69F7-4E28-B592-ABB46B8BFBB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27" y="482600"/>
            <a:ext cx="6883136" cy="58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650026-BC56-4221-96D5-63BC8775B850}"/>
              </a:ext>
            </a:extLst>
          </p:cNvPr>
          <p:cNvSpPr/>
          <p:nvPr/>
        </p:nvSpPr>
        <p:spPr>
          <a:xfrm>
            <a:off x="8837612" y="620728"/>
            <a:ext cx="228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7BC7A-4505-49D8-A4E4-4483F3558E2F}"/>
              </a:ext>
            </a:extLst>
          </p:cNvPr>
          <p:cNvSpPr txBox="1"/>
          <p:nvPr/>
        </p:nvSpPr>
        <p:spPr>
          <a:xfrm>
            <a:off x="9371012" y="915973"/>
            <a:ext cx="2056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Server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2F3733-4461-49FE-89AA-B369D77C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429000"/>
            <a:ext cx="3656648" cy="1117600"/>
          </a:xfrm>
        </p:spPr>
        <p:txBody>
          <a:bodyPr>
            <a:normAutofit/>
          </a:bodyPr>
          <a:lstStyle/>
          <a:p>
            <a:r>
              <a:rPr lang="en-US" sz="2400" dirty="0"/>
              <a:t>  Database Schema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DDF022-4C00-4842-AAA9-6CE1ECF9C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4E67C1-AB4E-4FDB-975D-DFC9DAB9CB71}"/>
              </a:ext>
            </a:extLst>
          </p:cNvPr>
          <p:cNvSpPr txBox="1">
            <a:spLocks/>
          </p:cNvSpPr>
          <p:nvPr/>
        </p:nvSpPr>
        <p:spPr>
          <a:xfrm>
            <a:off x="227012" y="990600"/>
            <a:ext cx="3351927" cy="1117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System Design</a:t>
            </a:r>
            <a:endParaRPr lang="en-US" sz="3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38EB71-B66D-4365-82CF-8B64992B54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242047"/>
            <a:ext cx="7694692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63EA48-EF24-4F0F-AA71-8A25A4159529}"/>
              </a:ext>
            </a:extLst>
          </p:cNvPr>
          <p:cNvSpPr>
            <a:spLocks/>
          </p:cNvSpPr>
          <p:nvPr/>
        </p:nvSpPr>
        <p:spPr>
          <a:xfrm>
            <a:off x="4114721" y="6093460"/>
            <a:ext cx="1112520" cy="56388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ysClr val="window" lastClr="FFFFFF">
                <a:lumMod val="95000"/>
              </a:sys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2EA53-1BC8-4F6F-9440-1B9198FC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7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Physical DFD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EAEF7-6E13-4C67-AC4E-2DF1A2551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A1E15F-A8CA-4810-BCCF-2B6DA7C6C57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7012" y="228600"/>
            <a:ext cx="7847092" cy="66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4E67C1-AB4E-4FDB-975D-DFC9DAB9CB71}"/>
              </a:ext>
            </a:extLst>
          </p:cNvPr>
          <p:cNvSpPr txBox="1">
            <a:spLocks/>
          </p:cNvSpPr>
          <p:nvPr/>
        </p:nvSpPr>
        <p:spPr>
          <a:xfrm>
            <a:off x="227012" y="990600"/>
            <a:ext cx="3351927" cy="11176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System Design</a:t>
            </a:r>
            <a:endParaRPr lang="en-US" sz="36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5DD0628-B83C-4D7F-A1F0-4396C741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33AE6-F2A0-4FB2-8C85-D27EAAF2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Used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E7A0EA9-5DED-4C66-BBE7-4E41E8659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080517"/>
              </p:ext>
            </p:extLst>
          </p:nvPr>
        </p:nvGraphicFramePr>
        <p:xfrm>
          <a:off x="1117600" y="1701800"/>
          <a:ext cx="10156824" cy="468534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385608">
                  <a:extLst>
                    <a:ext uri="{9D8B030D-6E8A-4147-A177-3AD203B41FA5}">
                      <a16:colId xmlns:a16="http://schemas.microsoft.com/office/drawing/2014/main" val="1504957379"/>
                    </a:ext>
                  </a:extLst>
                </a:gridCol>
                <a:gridCol w="3385608">
                  <a:extLst>
                    <a:ext uri="{9D8B030D-6E8A-4147-A177-3AD203B41FA5}">
                      <a16:colId xmlns:a16="http://schemas.microsoft.com/office/drawing/2014/main" val="2536748372"/>
                    </a:ext>
                  </a:extLst>
                </a:gridCol>
                <a:gridCol w="3385608">
                  <a:extLst>
                    <a:ext uri="{9D8B030D-6E8A-4147-A177-3AD203B41FA5}">
                      <a16:colId xmlns:a16="http://schemas.microsoft.com/office/drawing/2014/main" val="3709516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Programming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Database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11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Visual Paradigm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Visual Studio Code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Draw.io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HTML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CSS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PHP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Js 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JQuery</a:t>
                      </a:r>
                      <a:endParaRPr lang="en-US" dirty="0"/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AJAX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My </a:t>
                      </a:r>
                      <a:r>
                        <a:rPr lang="en-US" dirty="0" err="1"/>
                        <a:t>Sql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43471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8798A-EB5E-4516-8C39-FF743533C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2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82F409-E4CB-4483-8E1C-4AF8E37A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DC5A-D211-428B-9E41-3252247F3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F53BCF-A110-4828-AAF7-6F14A9164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9412" y="3106271"/>
            <a:ext cx="7391400" cy="3579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59534-40B0-42B6-808F-BFF0CD1E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2D22F4-2FE9-4CBF-88AE-3D9C439CA5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412" y="0"/>
            <a:ext cx="7415400" cy="357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15F6-A347-4A99-9109-D40A3DAB4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B7DBA-B3D8-4310-B18D-F63969E0C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7A75086-C2F5-466E-A935-699265A6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2" y="381000"/>
            <a:ext cx="7923292" cy="59944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6F402-6C9B-4184-BF48-575118DCA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5DAAD-D88A-4C90-81E9-87CBCB113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Page / Payment Page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7A402-8389-4BBC-85E3-3B5543B91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D83DB3-981C-4A60-883B-B1B915CC6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7012" y="136524"/>
            <a:ext cx="7740860" cy="641667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E3D96-EF8F-474F-9BA6-83F0D4BBE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7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29EC-1AE8-4BD8-952C-A5BC48A8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of User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9DEA1-5346-464E-8A2B-DCF77E78C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D6B96-9002-48EA-98B1-69803E1C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654BAF1-0A94-4719-B5A5-069EC5D2F0E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2" y="136524"/>
            <a:ext cx="7847092" cy="6416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5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9FFA-793E-4F26-A6A3-873D76F71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BE76C-E658-4F1F-9A45-30910D725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400511-8586-40B2-908E-D4535AAF8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8546" y="228601"/>
            <a:ext cx="7983731" cy="61722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B22CC-F17B-4BAE-8819-F9C9C96B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D1F2B-7988-41E4-B3D4-3B01F720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76200"/>
            <a:ext cx="10157354" cy="787400"/>
          </a:xfrm>
        </p:spPr>
        <p:txBody>
          <a:bodyPr/>
          <a:lstStyle/>
          <a:p>
            <a:r>
              <a:rPr lang="en-US" dirty="0"/>
              <a:t>Table of Content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3DF22-E60F-4EB3-A8AA-828404DFAD90}"/>
              </a:ext>
            </a:extLst>
          </p:cNvPr>
          <p:cNvSpPr txBox="1"/>
          <p:nvPr/>
        </p:nvSpPr>
        <p:spPr>
          <a:xfrm>
            <a:off x="1771371" y="1143000"/>
            <a:ext cx="89495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1.Introduction…………………………………………………………….3</a:t>
            </a:r>
          </a:p>
          <a:p>
            <a:r>
              <a:rPr lang="en-US" sz="1800" b="1" dirty="0"/>
              <a:t>2.Objectives ……………………………………………………………..4</a:t>
            </a:r>
          </a:p>
          <a:p>
            <a:r>
              <a:rPr lang="en-US" sz="1800" b="1" dirty="0"/>
              <a:t>3.Requirement Analysis ………………………………………………..5</a:t>
            </a:r>
          </a:p>
          <a:p>
            <a:r>
              <a:rPr lang="en-US" sz="1800" b="1" dirty="0"/>
              <a:t>4.Use case diagram……………………………………………………..6</a:t>
            </a:r>
          </a:p>
          <a:p>
            <a:r>
              <a:rPr lang="en-US" sz="1800" b="1" dirty="0"/>
              <a:t>5.Data Modeling ( ER diagram)……………………………………….7</a:t>
            </a:r>
          </a:p>
          <a:p>
            <a:r>
              <a:rPr lang="en-US" sz="1800" b="1" dirty="0"/>
              <a:t>6.Process Modeling(DFD)</a:t>
            </a:r>
          </a:p>
          <a:p>
            <a:r>
              <a:rPr lang="en-US" sz="1800" b="1" dirty="0"/>
              <a:t>    6.1 DFD Level 0………………………………………………………..8</a:t>
            </a:r>
          </a:p>
          <a:p>
            <a:r>
              <a:rPr lang="en-US" sz="1800" b="1" dirty="0"/>
              <a:t>    6.2 DFD Level 1 …………………………………………………........9</a:t>
            </a:r>
          </a:p>
          <a:p>
            <a:r>
              <a:rPr lang="en-US" sz="1800" b="1" dirty="0"/>
              <a:t>7.System Design……………………………………………….......…...10</a:t>
            </a:r>
          </a:p>
          <a:p>
            <a:r>
              <a:rPr lang="en-US" sz="1800" b="1" dirty="0"/>
              <a:t>    7.1Architecture Design……………………………………………..11</a:t>
            </a:r>
          </a:p>
          <a:p>
            <a:r>
              <a:rPr lang="en-US" sz="1800" b="1" dirty="0"/>
              <a:t>    7.2 Database Schema Design…………………………………….12</a:t>
            </a:r>
          </a:p>
          <a:p>
            <a:r>
              <a:rPr lang="en-US" sz="1800" b="1" dirty="0"/>
              <a:t>    7.3 Physical DFD…………………………………………………......13</a:t>
            </a:r>
          </a:p>
          <a:p>
            <a:r>
              <a:rPr lang="en-US" sz="1800" b="1" dirty="0"/>
              <a:t>8. Tools Used……………………………………………………………..14</a:t>
            </a:r>
          </a:p>
          <a:p>
            <a:r>
              <a:rPr lang="en-US" sz="1800" b="1" dirty="0"/>
              <a:t>9.Screenshots of </a:t>
            </a:r>
            <a:r>
              <a:rPr lang="en-US" sz="1800" b="1" dirty="0" err="1"/>
              <a:t>Galaicha</a:t>
            </a:r>
            <a:r>
              <a:rPr lang="en-US" sz="1800" b="1" dirty="0"/>
              <a:t> Nepal…………………………………...15</a:t>
            </a:r>
          </a:p>
          <a:p>
            <a:r>
              <a:rPr lang="en-US" sz="1800" b="1" dirty="0"/>
              <a:t>10. Conclusion…………………………………………………………..22</a:t>
            </a:r>
          </a:p>
          <a:p>
            <a:r>
              <a:rPr lang="en-US" sz="1800" b="1" dirty="0"/>
              <a:t>11. References ………………………………………………………….23</a:t>
            </a:r>
          </a:p>
          <a:p>
            <a:r>
              <a:rPr lang="en-US" sz="1800" dirty="0"/>
              <a:t>    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8F949-A7B1-4B4A-B76E-99E3ED47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1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7D32-2860-4B98-A472-74803710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26255-2C9C-4D1C-942B-4F585EFE5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89DCFC-074A-4F33-8322-F83D189F7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0812" y="304800"/>
            <a:ext cx="7848600" cy="6324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04B70-4747-4C11-8BF3-85843859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3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CD63-1B97-4C27-AF28-A62CF272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Product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82552-9FBD-4902-9B1F-09D0D44C7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9AF35B-EFE2-483B-BCF0-4824A2604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3212" y="228600"/>
            <a:ext cx="7867066" cy="6324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EB034E-4855-418D-875D-291804553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4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39BF0-E8A0-48CB-8CAB-495CF190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DC44C-11B4-4091-8630-C718AFC27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1310F-75B8-4DD2-9F91-857982F60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Nepal E-commerce Platform endeavors to redefine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landscape by introducing a pioneering digital platform that connects customers with authentic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suppliers seamlessly. By harnessing cutting-edge technologies, enhancing user experiences, and empowering both customers and administrators,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Nepal is dedicated to enhancing efficiency, convenience, and overall performance within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market. This project embodies a concerted endeavor to transform the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shopping experience, with the ultimate aim of ensuring that each purchase results in a delightful journey for customers. This study delves into the opportunities and challenges of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 in Nepal's evolving digital landscape. It provides insights into consumer behavior, technological advancements, and market dynamics, offering valuable recommendations for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Nepal's strategic development.</a:t>
            </a:r>
          </a:p>
          <a:p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B3DDD-7B8C-491F-9E65-D6FD2471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9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5841-1A52-4986-83EA-164A8B69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86" y="76200"/>
            <a:ext cx="3351927" cy="2844800"/>
          </a:xfrm>
        </p:spPr>
        <p:txBody>
          <a:bodyPr>
            <a:normAutofit/>
          </a:bodyPr>
          <a:lstStyle/>
          <a:p>
            <a:r>
              <a:rPr lang="en-US" sz="3200" dirty="0"/>
              <a:t>References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26071-79D3-4DA3-8B33-D232E9534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D4A8D-0E34-4CC8-88FF-F5F888EB4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369570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Gurung, B., et al. (2021). "Consumer Preferences and Purchasing Behavior in the Nepali Mattress Market." Journal of Consumer Studies, 30(4), 212-225.</a:t>
            </a:r>
          </a:p>
          <a:p>
            <a:pPr marL="342900" marR="369570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Rai, A., et al. (2018). "Technological Innovations and Market Disruptions: Implications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 in Nepal." International Journal of Innovation Management, 25(1), 34-48.</a:t>
            </a:r>
          </a:p>
          <a:p>
            <a:pPr marL="342900" marR="369570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Thapa, P., et al. (2017). "Challenges of Digital Transformation in Nepali Retail: Lessons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E-commerce." Journal of Retail Management, 20(2), 89-104.</a:t>
            </a:r>
          </a:p>
          <a:p>
            <a:pPr marL="342900" marR="370840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Sharma, S., et al. (2019). "E-commerce Trends in Nepal: Opportunities and Challenges." International Journal of Business Management, 15(3), 78-92.</a:t>
            </a:r>
          </a:p>
          <a:p>
            <a:pPr marL="342900" marR="368935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Shakya, R., et al. (2016). "Digital Commerce Adoption in Nepal: Implications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E-commerce." Journal of Business and Technology, 18(1), 56-70.</a:t>
            </a:r>
          </a:p>
          <a:p>
            <a:pPr marL="342900" marR="372110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Joshi, A., et al. (2018). "Innovative Technologies and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E-commerce: A Case Study of Nepali Retailers." Journal of Innovation Management, 22(4), 112-125.</a:t>
            </a:r>
          </a:p>
          <a:p>
            <a:pPr marL="342900" marR="375285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Khadka, N., et al. (2015). "Adoption of E-commerce in Nepal: Insights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Retailers." International Journal of Retailing, 12(3), 78-91.</a:t>
            </a:r>
          </a:p>
          <a:p>
            <a:pPr marL="342900" marR="371475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Bhandari, S., et al. (2020). "Cultural Significance and Market Potential of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Nepal." Journal of Cultural Heritage Management, 10(2), 145-160.</a:t>
            </a:r>
          </a:p>
          <a:p>
            <a:pPr marL="342900" marR="373380" lvl="0" indent="-342900" algn="just">
              <a:spcBef>
                <a:spcPts val="6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Thapa, N., &amp; Rai, A. (2022). "Harnessing Mobile Technologies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Retail: A Case Study of User Adoption and Satisfaction." International Journal of Mobile Commerce, 15(3), 145-160.</a:t>
            </a:r>
          </a:p>
          <a:p>
            <a:pPr marL="342900" marR="372745" lvl="0" indent="-342900" algn="just">
              <a:spcBef>
                <a:spcPts val="69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534035" algn="l"/>
                <a:tab pos="9912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Gurung, S., &amp; Tamang, R. (2023). "Exploring the Digital Landscape: Opportunities and Challenges for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E-commerce in Nepal." Journal of Digital Innovation, 8(2), 112-125.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605C43-759D-49CA-91D4-1787E379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7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9D52-EF61-47B3-8CA2-A6BFB5D44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</a:t>
            </a:r>
            <a:r>
              <a:rPr lang="en-US" b="1" dirty="0"/>
              <a:t>Thank You !!!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A6465-627F-428E-9ACC-6BECEC4B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80668-181F-46DD-83A3-023077234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869" y="1701800"/>
            <a:ext cx="9926287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5CDA7-E3D4-4629-AFCB-20F89D01E71E}"/>
              </a:ext>
            </a:extLst>
          </p:cNvPr>
          <p:cNvSpPr txBox="1"/>
          <p:nvPr/>
        </p:nvSpPr>
        <p:spPr>
          <a:xfrm>
            <a:off x="829018" y="433040"/>
            <a:ext cx="5435678" cy="1446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99" dirty="0"/>
              <a:t>                  </a:t>
            </a:r>
            <a:r>
              <a:rPr lang="en-US" sz="4399" b="1" dirty="0"/>
              <a:t>Introduction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1B6DAE-2A9F-4395-BEA3-FB4764C7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480" y="2913665"/>
            <a:ext cx="4714242" cy="21231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383C72-39E0-4EAC-B557-2E3788EE6B2C}"/>
              </a:ext>
            </a:extLst>
          </p:cNvPr>
          <p:cNvSpPr txBox="1"/>
          <p:nvPr/>
        </p:nvSpPr>
        <p:spPr>
          <a:xfrm>
            <a:off x="510854" y="2178750"/>
            <a:ext cx="5753842" cy="442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99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799" dirty="0">
                <a:latin typeface="Times New Roman" panose="02020603050405020304" pitchFamily="18" charset="0"/>
                <a:ea typeface="Times New Roman" panose="02020603050405020304" pitchFamily="18" charset="0"/>
              </a:rPr>
              <a:t> Nepal E-commerce Platform is a user-centric e-commerce platform, allowing customers to sign up or log in to the website to access a wide range of mattress options. With intuitive navigation and user-friendly interfaces, customers can easily browse through product listings, view detailed descriptions, and place orders with just a few clicks.</a:t>
            </a:r>
          </a:p>
          <a:p>
            <a:endParaRPr lang="en-US" sz="2399" dirty="0">
              <a:latin typeface="Times New Roman" panose="02020603050405020304" pitchFamily="18" charset="0"/>
            </a:endParaRPr>
          </a:p>
          <a:p>
            <a:pPr algn="just"/>
            <a:r>
              <a:rPr lang="en-US" sz="1799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 summary, the </a:t>
            </a:r>
            <a:r>
              <a:rPr lang="en-US" sz="1799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Galaicha</a:t>
            </a:r>
            <a:r>
              <a:rPr lang="en-US" sz="1799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E-commerce Platform represents a significant leap forward in the way mattresses are bought and sold in Nepal. By leveraging the power of technology and catering to modern consumer preferences, the platform aims to provide a convenient, transparent, and reliable shopping experience for users while empowering administrators with efficient backend management tools</a:t>
            </a:r>
          </a:p>
          <a:p>
            <a:endParaRPr lang="en-US" sz="2399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AD05E1-C007-4789-B597-88F1E4AD6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600200"/>
            <a:ext cx="3351927" cy="2844800"/>
          </a:xfrm>
        </p:spPr>
        <p:txBody>
          <a:bodyPr>
            <a:normAutofit/>
          </a:bodyPr>
          <a:lstStyle/>
          <a:p>
            <a:r>
              <a:rPr lang="en-US" sz="4400" dirty="0"/>
              <a:t>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017EC-44A3-45F9-AC8C-6786E8C43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D79F47-54F8-4E6D-BFCD-918EB0681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212" y="1752600"/>
            <a:ext cx="7035376" cy="3962400"/>
          </a:xfrm>
        </p:spPr>
        <p:txBody>
          <a:bodyPr/>
          <a:lstStyle/>
          <a:p>
            <a:pPr marL="342900" marR="377825" lvl="0" indent="-342900" algn="just">
              <a:lnSpc>
                <a:spcPct val="146000"/>
              </a:lnSpc>
              <a:spcBef>
                <a:spcPts val="73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Streamlining the organization and retrieval of essential information related to item categories, product listings, orders, and user accounts.</a:t>
            </a:r>
          </a:p>
          <a:p>
            <a:pPr marL="342900" marR="377825" lvl="0" indent="-342900" algn="just">
              <a:lnSpc>
                <a:spcPct val="146000"/>
              </a:lnSpc>
              <a:spcBef>
                <a:spcPts val="73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Empowering administrators with comprehensive access and management capabilities to oversee item categories, product listings, and user accounts efficiently.</a:t>
            </a:r>
          </a:p>
          <a:p>
            <a:pPr marL="342900" marR="377825" lvl="0" indent="-342900" algn="just">
              <a:lnSpc>
                <a:spcPct val="146000"/>
              </a:lnSpc>
              <a:spcBef>
                <a:spcPts val="730"/>
              </a:spcBef>
              <a:spcAft>
                <a:spcPts val="0"/>
              </a:spcAft>
              <a:buSzPts val="1200"/>
              <a:buFont typeface="Symbol" panose="05050102010706020507" pitchFamily="18" charset="2"/>
              <a:buChar char=""/>
              <a:tabLst>
                <a:tab pos="534035" algn="l"/>
              </a:tabLst>
            </a:pPr>
            <a:r>
              <a:rPr lang="en-US" sz="18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To develop an application program aimed at simplifying the management of </a:t>
            </a:r>
            <a:r>
              <a:rPr lang="en-US" sz="1800" spc="0" dirty="0" err="1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Galaicha</a:t>
            </a:r>
            <a:r>
              <a:rPr lang="en-US" sz="1800" spc="0" dirty="0">
                <a:effectLst/>
                <a:latin typeface="Times New Roman" panose="02020603050405020304" pitchFamily="18" charset="0"/>
                <a:ea typeface="Symbol" panose="05050102010706020507" pitchFamily="18" charset="2"/>
                <a:cs typeface="Symbol" panose="05050102010706020507" pitchFamily="18" charset="2"/>
              </a:rPr>
              <a:t> item categories for consumers.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D0C3-E56E-4718-885C-D2D3C8BCC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 Analysis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55CE1FE-8C1C-4047-B22B-A80899BDFA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287069"/>
              </p:ext>
            </p:extLst>
          </p:nvPr>
        </p:nvGraphicFramePr>
        <p:xfrm>
          <a:off x="1117600" y="1701800"/>
          <a:ext cx="10156824" cy="41656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78412">
                  <a:extLst>
                    <a:ext uri="{9D8B030D-6E8A-4147-A177-3AD203B41FA5}">
                      <a16:colId xmlns:a16="http://schemas.microsoft.com/office/drawing/2014/main" val="2125697206"/>
                    </a:ext>
                  </a:extLst>
                </a:gridCol>
                <a:gridCol w="5078412">
                  <a:extLst>
                    <a:ext uri="{9D8B030D-6E8A-4147-A177-3AD203B41FA5}">
                      <a16:colId xmlns:a16="http://schemas.microsoft.com/office/drawing/2014/main" val="722690556"/>
                    </a:ext>
                  </a:extLst>
                </a:gridCol>
              </a:tblGrid>
              <a:tr h="946727">
                <a:tc>
                  <a:txBody>
                    <a:bodyPr/>
                    <a:lstStyle/>
                    <a:p>
                      <a:r>
                        <a:rPr lang="en-US" dirty="0"/>
                        <a:t>Functional Requirement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Non-Functional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29941"/>
                  </a:ext>
                </a:extLst>
              </a:tr>
              <a:tr h="3218873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User Registration and Login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Product Display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Online Ordering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Responsive design 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Speed and Performance 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Security 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latin typeface="Arial Rounded MT Bold" panose="020F0704030504030204" pitchFamily="34" charset="0"/>
                        </a:rPr>
                        <a:t>User Experience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4362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73A7DB-F8CE-4C04-AD93-7B91BC9F9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397000"/>
            <a:ext cx="3351927" cy="2844800"/>
          </a:xfrm>
        </p:spPr>
        <p:txBody>
          <a:bodyPr>
            <a:normAutofit/>
          </a:bodyPr>
          <a:lstStyle/>
          <a:p>
            <a:r>
              <a:rPr lang="en-US" sz="3600" dirty="0"/>
              <a:t>Use Case Diagram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F7E2A-B4E8-4BEF-A62A-DB0259139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We create use case diagrams to visually represent the functional requirements of a system, showing how users interact with various system components.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21CF3-DDF2-4A5C-AA50-C4746D9F51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0"/>
            <a:ext cx="82280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A66AF-EBB7-459D-A8F7-C2DA738D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5667-FBD3-4DED-AF0D-1D09981F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2457824"/>
            <a:ext cx="3351927" cy="971176"/>
          </a:xfrm>
        </p:spPr>
        <p:txBody>
          <a:bodyPr/>
          <a:lstStyle/>
          <a:p>
            <a:r>
              <a:rPr lang="en-US" dirty="0"/>
              <a:t>Data Modeling(ER Modeling)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E2C4BE-08C0-4EE9-95FA-A91D8FE728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588" y="3810000"/>
            <a:ext cx="3960812" cy="2819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Entity-Relationship (ER) diagram is a visual representation used in database design to illustrate the logical structure of a database. It depicts entities (objects or concepts), attributes (properties of entities), and relationships (connections between entities). 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1EF3BF-FDDE-4D0A-B018-286CC8422E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" t="-1019" r="35265" b="57063"/>
          <a:stretch>
            <a:fillRect/>
          </a:stretch>
        </p:blipFill>
        <p:spPr bwMode="auto">
          <a:xfrm>
            <a:off x="3808411" y="-104775"/>
            <a:ext cx="8380413" cy="696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365C5-7DFD-46BB-9AC7-0FD44E142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57" y="838200"/>
            <a:ext cx="3384891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Process Modeling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We create a Level 0 data flow diagram to provide a high-level overview of a system's processes and data flows, illustrating the system's major functions and their interactions.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4235F9-6160-4721-BA22-F6C0EAA28F7F}"/>
              </a:ext>
            </a:extLst>
          </p:cNvPr>
          <p:cNvSpPr txBox="1">
            <a:spLocks/>
          </p:cNvSpPr>
          <p:nvPr/>
        </p:nvSpPr>
        <p:spPr>
          <a:xfrm>
            <a:off x="150812" y="3473824"/>
            <a:ext cx="3384891" cy="1143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Flow Diagram Level 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E00DA6-53BA-4684-B9A2-EE2AB666748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28" y="0"/>
            <a:ext cx="795625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B8C363-D87C-4CA6-9A8C-5DE50AB8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757" y="838200"/>
            <a:ext cx="3384891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Process Modeling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Söhne"/>
              </a:rPr>
              <a:t>We create a Level 1 data flow diagram to break down the high-level processes from Level 0 into more detailed sub-processes, showing a more granular view of the system's data flows and interactions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4235F9-6160-4721-BA22-F6C0EAA28F7F}"/>
              </a:ext>
            </a:extLst>
          </p:cNvPr>
          <p:cNvSpPr txBox="1">
            <a:spLocks/>
          </p:cNvSpPr>
          <p:nvPr/>
        </p:nvSpPr>
        <p:spPr>
          <a:xfrm>
            <a:off x="150812" y="3473824"/>
            <a:ext cx="3384891" cy="1143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20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Flow Diagram Level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3AA9D7-F285-4BA8-996D-34F15D87CE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1" y="0"/>
            <a:ext cx="80772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8F3D0FA-7297-4729-9FA1-53B4A994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191</TotalTime>
  <Words>1015</Words>
  <Application>Microsoft Office PowerPoint</Application>
  <PresentationFormat>Custom</PresentationFormat>
  <Paragraphs>117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Rounded MT Bold</vt:lpstr>
      <vt:lpstr>Century Gothic</vt:lpstr>
      <vt:lpstr>Söhne</vt:lpstr>
      <vt:lpstr>Symbol</vt:lpstr>
      <vt:lpstr>Times New Roman</vt:lpstr>
      <vt:lpstr>Books 16x9</vt:lpstr>
      <vt:lpstr>PowerPoint Presentation</vt:lpstr>
      <vt:lpstr>Table of Content </vt:lpstr>
      <vt:lpstr>PowerPoint Presentation</vt:lpstr>
      <vt:lpstr>Objectives</vt:lpstr>
      <vt:lpstr>Requirement Analysis</vt:lpstr>
      <vt:lpstr>Use Case Diagram </vt:lpstr>
      <vt:lpstr>Data Modeling(ER Modeling)</vt:lpstr>
      <vt:lpstr>Process Modeling</vt:lpstr>
      <vt:lpstr>Process Modeling</vt:lpstr>
      <vt:lpstr>PowerPoint Presentation</vt:lpstr>
      <vt:lpstr>Architecture  Design</vt:lpstr>
      <vt:lpstr>  Database Schema Design</vt:lpstr>
      <vt:lpstr>Physical DFD</vt:lpstr>
      <vt:lpstr>Tools Used </vt:lpstr>
      <vt:lpstr>Home Page </vt:lpstr>
      <vt:lpstr>Login Page </vt:lpstr>
      <vt:lpstr>Order Page / Payment Page </vt:lpstr>
      <vt:lpstr>Profile of User </vt:lpstr>
      <vt:lpstr>Admin Dashboard </vt:lpstr>
      <vt:lpstr>Orders</vt:lpstr>
      <vt:lpstr>Add Product</vt:lpstr>
      <vt:lpstr>Conclusion</vt:lpstr>
      <vt:lpstr>References </vt:lpstr>
      <vt:lpstr>                   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 Bhattarai</dc:creator>
  <cp:lastModifiedBy>Aman Bhattarai</cp:lastModifiedBy>
  <cp:revision>36</cp:revision>
  <dcterms:created xsi:type="dcterms:W3CDTF">2024-05-19T13:40:04Z</dcterms:created>
  <dcterms:modified xsi:type="dcterms:W3CDTF">2024-05-19T17:15:34Z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